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73" r:id="rId6"/>
    <p:sldId id="260" r:id="rId7"/>
    <p:sldId id="274" r:id="rId8"/>
    <p:sldId id="275" r:id="rId9"/>
    <p:sldId id="279" r:id="rId10"/>
    <p:sldId id="262" r:id="rId11"/>
    <p:sldId id="263" r:id="rId12"/>
    <p:sldId id="271" r:id="rId13"/>
    <p:sldId id="261" r:id="rId14"/>
    <p:sldId id="272" r:id="rId15"/>
    <p:sldId id="277" r:id="rId16"/>
    <p:sldId id="276" r:id="rId17"/>
    <p:sldId id="266" r:id="rId18"/>
    <p:sldId id="269" r:id="rId19"/>
    <p:sldId id="27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C7FC9EF-8376-429B-9708-661B558BDC47}" type="datetimeFigureOut">
              <a:rPr lang="en-US" smtClean="0"/>
              <a:pPr/>
              <a:t>5/4/2010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54555E1-E11B-4618-9ED5-748BC8AEC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dsu.edu/ece/people/faculty/cristinel_ababei.html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UBalance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3539864"/>
            <a:ext cx="5497420" cy="1101248"/>
          </a:xfrm>
        </p:spPr>
        <p:txBody>
          <a:bodyPr>
            <a:normAutofit/>
          </a:bodyPr>
          <a:lstStyle/>
          <a:p>
            <a:r>
              <a:rPr lang="en-US" dirty="0" smtClean="0"/>
              <a:t>SD0916</a:t>
            </a:r>
          </a:p>
          <a:p>
            <a:r>
              <a:rPr lang="en-US" dirty="0" smtClean="0"/>
              <a:t>Jake Arntson, Scott Barber, and Matt Bruns</a:t>
            </a:r>
          </a:p>
          <a:p>
            <a:r>
              <a:rPr lang="en-US" dirty="0" smtClean="0"/>
              <a:t>Dr. Cristinel Ababei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 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Wireless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Oval 3"/>
          <p:cNvSpPr/>
          <p:nvPr/>
        </p:nvSpPr>
        <p:spPr>
          <a:xfrm>
            <a:off x="2286000" y="1524000"/>
            <a:ext cx="21336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Initialize PIC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2286000" y="5410200"/>
            <a:ext cx="2133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Continue To Algorithm</a:t>
            </a:r>
            <a:endParaRPr lang="en-US" dirty="0"/>
          </a:p>
        </p:txBody>
      </p:sp>
      <p:sp>
        <p:nvSpPr>
          <p:cNvPr id="7" name="Flowchart: Decision 6"/>
          <p:cNvSpPr/>
          <p:nvPr/>
        </p:nvSpPr>
        <p:spPr>
          <a:xfrm>
            <a:off x="1752600" y="3886200"/>
            <a:ext cx="3200400" cy="9906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Add New Connection?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286000" y="2743200"/>
            <a:ext cx="21336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Initialize Transceiver</a:t>
            </a:r>
            <a:endParaRPr lang="en-US" dirty="0"/>
          </a:p>
        </p:txBody>
      </p:sp>
      <p:cxnSp>
        <p:nvCxnSpPr>
          <p:cNvPr id="10" name="Straight Arrow Connector 9"/>
          <p:cNvCxnSpPr>
            <a:stCxn id="4" idx="4"/>
            <a:endCxn id="8" idx="0"/>
          </p:cNvCxnSpPr>
          <p:nvPr/>
        </p:nvCxnSpPr>
        <p:spPr>
          <a:xfrm rot="5400000">
            <a:off x="3162300" y="25527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2"/>
            <a:endCxn id="7" idx="0"/>
          </p:cNvCxnSpPr>
          <p:nvPr/>
        </p:nvCxnSpPr>
        <p:spPr>
          <a:xfrm rot="5400000">
            <a:off x="3124200" y="36576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5867400" y="4038600"/>
            <a:ext cx="1828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 Node To Gateway</a:t>
            </a:r>
            <a:endParaRPr lang="en-US" dirty="0"/>
          </a:p>
        </p:txBody>
      </p:sp>
      <p:cxnSp>
        <p:nvCxnSpPr>
          <p:cNvPr id="23" name="Straight Arrow Connector 22"/>
          <p:cNvCxnSpPr>
            <a:stCxn id="7" idx="2"/>
            <a:endCxn id="5" idx="0"/>
          </p:cNvCxnSpPr>
          <p:nvPr/>
        </p:nvCxnSpPr>
        <p:spPr>
          <a:xfrm rot="5400000">
            <a:off x="3086100" y="51435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7" idx="3"/>
            <a:endCxn id="21" idx="1"/>
          </p:cNvCxnSpPr>
          <p:nvPr/>
        </p:nvCxnSpPr>
        <p:spPr>
          <a:xfrm>
            <a:off x="4953000" y="4381500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>
            <a:off x="3352800" y="3657600"/>
            <a:ext cx="3429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1" idx="0"/>
          </p:cNvCxnSpPr>
          <p:nvPr/>
        </p:nvCxnSpPr>
        <p:spPr>
          <a:xfrm rot="5400000" flipH="1" flipV="1">
            <a:off x="6591300" y="3848100"/>
            <a:ext cx="38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429000" y="4953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5029200" y="39624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Algorithm: Chest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endParaRPr lang="en-US" sz="1200" dirty="0" smtClean="0"/>
          </a:p>
          <a:p>
            <a:pPr>
              <a:buNone/>
            </a:pPr>
            <a:r>
              <a:rPr lang="en-US" dirty="0" smtClean="0"/>
              <a:t>     </a:t>
            </a:r>
          </a:p>
          <a:p>
            <a:pPr>
              <a:buNone/>
            </a:pPr>
            <a:r>
              <a:rPr lang="en-US" sz="1200" dirty="0" smtClean="0"/>
              <a:t>					         </a:t>
            </a:r>
          </a:p>
          <a:p>
            <a:pPr>
              <a:buNone/>
            </a:pPr>
            <a:r>
              <a:rPr lang="en-US" sz="1200" dirty="0" smtClean="0"/>
              <a:t>		</a:t>
            </a:r>
          </a:p>
        </p:txBody>
      </p:sp>
      <p:sp>
        <p:nvSpPr>
          <p:cNvPr id="4" name="Oval 3"/>
          <p:cNvSpPr/>
          <p:nvPr/>
        </p:nvSpPr>
        <p:spPr>
          <a:xfrm>
            <a:off x="1371600" y="914400"/>
            <a:ext cx="28194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Initialize Variables 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1524000" y="2438400"/>
            <a:ext cx="25146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Sample Accelerometer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1600200" y="3276600"/>
            <a:ext cx="2362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Calculate Magnitude</a:t>
            </a:r>
            <a:endParaRPr lang="en-US" sz="1600" dirty="0"/>
          </a:p>
        </p:txBody>
      </p:sp>
      <p:sp>
        <p:nvSpPr>
          <p:cNvPr id="9" name="Flowchart: Decision 8"/>
          <p:cNvSpPr/>
          <p:nvPr/>
        </p:nvSpPr>
        <p:spPr>
          <a:xfrm>
            <a:off x="1295400" y="3962400"/>
            <a:ext cx="2971800" cy="9144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Check Position?</a:t>
            </a:r>
            <a:endParaRPr lang="en-US" sz="1600" dirty="0"/>
          </a:p>
        </p:txBody>
      </p:sp>
      <p:sp>
        <p:nvSpPr>
          <p:cNvPr id="10" name="Flowchart: Decision 9"/>
          <p:cNvSpPr/>
          <p:nvPr/>
        </p:nvSpPr>
        <p:spPr>
          <a:xfrm>
            <a:off x="5562600" y="2209800"/>
            <a:ext cx="1752600" cy="10668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Mag</a:t>
            </a:r>
            <a:r>
              <a:rPr lang="en-US" sz="1600" dirty="0" smtClean="0"/>
              <a:t> = Static?</a:t>
            </a:r>
            <a:endParaRPr lang="en-US" sz="1600" dirty="0"/>
          </a:p>
        </p:txBody>
      </p:sp>
      <p:sp>
        <p:nvSpPr>
          <p:cNvPr id="13" name="Flowchart: Decision 12"/>
          <p:cNvSpPr/>
          <p:nvPr/>
        </p:nvSpPr>
        <p:spPr>
          <a:xfrm>
            <a:off x="1676400" y="5029200"/>
            <a:ext cx="2209800" cy="9144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Mag</a:t>
            </a:r>
            <a:r>
              <a:rPr lang="en-US" sz="1600" dirty="0" smtClean="0"/>
              <a:t> &gt; Thresh?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5181600" y="3810000"/>
            <a:ext cx="25146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Determine Chest Angle</a:t>
            </a:r>
            <a:endParaRPr lang="en-US" sz="1600" dirty="0"/>
          </a:p>
        </p:txBody>
      </p:sp>
      <p:sp>
        <p:nvSpPr>
          <p:cNvPr id="15" name="Flowchart: Decision 14"/>
          <p:cNvSpPr/>
          <p:nvPr/>
        </p:nvSpPr>
        <p:spPr>
          <a:xfrm>
            <a:off x="5410200" y="4724400"/>
            <a:ext cx="2057400" cy="10668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Angle &gt; 45°</a:t>
            </a:r>
            <a:endParaRPr lang="en-US" sz="1600" dirty="0"/>
          </a:p>
        </p:txBody>
      </p:sp>
      <p:sp>
        <p:nvSpPr>
          <p:cNvPr id="17" name="Rounded Rectangle 16"/>
          <p:cNvSpPr/>
          <p:nvPr/>
        </p:nvSpPr>
        <p:spPr>
          <a:xfrm>
            <a:off x="5638800" y="6019800"/>
            <a:ext cx="16002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FALL</a:t>
            </a:r>
            <a:endParaRPr lang="en-US" sz="1600" dirty="0"/>
          </a:p>
        </p:txBody>
      </p:sp>
      <p:cxnSp>
        <p:nvCxnSpPr>
          <p:cNvPr id="21" name="Straight Arrow Connector 20"/>
          <p:cNvCxnSpPr>
            <a:stCxn id="7" idx="2"/>
            <a:endCxn id="8" idx="0"/>
          </p:cNvCxnSpPr>
          <p:nvPr/>
        </p:nvCxnSpPr>
        <p:spPr>
          <a:xfrm rot="5400000">
            <a:off x="2667000" y="31623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8" idx="2"/>
            <a:endCxn id="9" idx="0"/>
          </p:cNvCxnSpPr>
          <p:nvPr/>
        </p:nvCxnSpPr>
        <p:spPr>
          <a:xfrm rot="5400000">
            <a:off x="2705100" y="38862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9" idx="2"/>
            <a:endCxn id="13" idx="0"/>
          </p:cNvCxnSpPr>
          <p:nvPr/>
        </p:nvCxnSpPr>
        <p:spPr>
          <a:xfrm rot="5400000">
            <a:off x="2705100" y="49530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9" idx="3"/>
          </p:cNvCxnSpPr>
          <p:nvPr/>
        </p:nvCxnSpPr>
        <p:spPr>
          <a:xfrm flipV="1">
            <a:off x="4267200" y="2971800"/>
            <a:ext cx="175260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0" idx="2"/>
            <a:endCxn id="14" idx="0"/>
          </p:cNvCxnSpPr>
          <p:nvPr/>
        </p:nvCxnSpPr>
        <p:spPr>
          <a:xfrm rot="5400000">
            <a:off x="6172200" y="35433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4" idx="2"/>
            <a:endCxn id="15" idx="0"/>
          </p:cNvCxnSpPr>
          <p:nvPr/>
        </p:nvCxnSpPr>
        <p:spPr>
          <a:xfrm rot="5400000">
            <a:off x="6286500" y="45720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5" idx="2"/>
            <a:endCxn id="17" idx="0"/>
          </p:cNvCxnSpPr>
          <p:nvPr/>
        </p:nvCxnSpPr>
        <p:spPr>
          <a:xfrm rot="5400000">
            <a:off x="6324600" y="59055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1752600" y="6096000"/>
            <a:ext cx="2057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Check Position</a:t>
            </a:r>
            <a:endParaRPr lang="en-US" sz="1600" dirty="0"/>
          </a:p>
        </p:txBody>
      </p:sp>
      <p:cxnSp>
        <p:nvCxnSpPr>
          <p:cNvPr id="50" name="Straight Arrow Connector 49"/>
          <p:cNvCxnSpPr>
            <a:stCxn id="13" idx="2"/>
            <a:endCxn id="48" idx="0"/>
          </p:cNvCxnSpPr>
          <p:nvPr/>
        </p:nvCxnSpPr>
        <p:spPr>
          <a:xfrm rot="5400000">
            <a:off x="2705100" y="60198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48" idx="1"/>
          </p:cNvCxnSpPr>
          <p:nvPr/>
        </p:nvCxnSpPr>
        <p:spPr>
          <a:xfrm rot="10800000">
            <a:off x="381000" y="6324600"/>
            <a:ext cx="1371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 flipH="1" flipV="1">
            <a:off x="-1409700" y="4533900"/>
            <a:ext cx="3581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endCxn id="7" idx="1"/>
          </p:cNvCxnSpPr>
          <p:nvPr/>
        </p:nvCxnSpPr>
        <p:spPr>
          <a:xfrm>
            <a:off x="381000" y="27432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10" idx="1"/>
            <a:endCxn id="7" idx="3"/>
          </p:cNvCxnSpPr>
          <p:nvPr/>
        </p:nvCxnSpPr>
        <p:spPr>
          <a:xfrm rot="10800000">
            <a:off x="4038600" y="2743200"/>
            <a:ext cx="1524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15" idx="3"/>
          </p:cNvCxnSpPr>
          <p:nvPr/>
        </p:nvCxnSpPr>
        <p:spPr>
          <a:xfrm>
            <a:off x="7467600" y="5257800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rot="5400000" flipH="1" flipV="1">
            <a:off x="6591300" y="3619500"/>
            <a:ext cx="327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>
            <a:endCxn id="139" idx="3"/>
          </p:cNvCxnSpPr>
          <p:nvPr/>
        </p:nvCxnSpPr>
        <p:spPr>
          <a:xfrm rot="10800000">
            <a:off x="3886200" y="1981200"/>
            <a:ext cx="434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Rectangle 138"/>
          <p:cNvSpPr/>
          <p:nvPr/>
        </p:nvSpPr>
        <p:spPr>
          <a:xfrm>
            <a:off x="1676400" y="1752600"/>
            <a:ext cx="22098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Don’t Check Position</a:t>
            </a:r>
            <a:endParaRPr lang="en-US" sz="1600" dirty="0"/>
          </a:p>
        </p:txBody>
      </p:sp>
      <p:cxnSp>
        <p:nvCxnSpPr>
          <p:cNvPr id="145" name="Straight Connector 144"/>
          <p:cNvCxnSpPr>
            <a:stCxn id="13" idx="1"/>
          </p:cNvCxnSpPr>
          <p:nvPr/>
        </p:nvCxnSpPr>
        <p:spPr>
          <a:xfrm rot="10800000">
            <a:off x="990600" y="54864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Arrow Connector 197"/>
          <p:cNvCxnSpPr>
            <a:stCxn id="4" idx="4"/>
            <a:endCxn id="139" idx="0"/>
          </p:cNvCxnSpPr>
          <p:nvPr/>
        </p:nvCxnSpPr>
        <p:spPr>
          <a:xfrm rot="5400000">
            <a:off x="2705100" y="16764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/>
          <p:cNvCxnSpPr>
            <a:stCxn id="139" idx="2"/>
            <a:endCxn id="7" idx="0"/>
          </p:cNvCxnSpPr>
          <p:nvPr/>
        </p:nvCxnSpPr>
        <p:spPr>
          <a:xfrm rot="5400000">
            <a:off x="2667000" y="23241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/>
          <p:cNvCxnSpPr/>
          <p:nvPr/>
        </p:nvCxnSpPr>
        <p:spPr>
          <a:xfrm rot="5400000" flipH="1" flipV="1">
            <a:off x="-762000" y="3733800"/>
            <a:ext cx="3505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Arrow Connector 204"/>
          <p:cNvCxnSpPr>
            <a:endCxn id="139" idx="1"/>
          </p:cNvCxnSpPr>
          <p:nvPr/>
        </p:nvCxnSpPr>
        <p:spPr>
          <a:xfrm>
            <a:off x="990600" y="19812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TextBox 217"/>
          <p:cNvSpPr txBox="1"/>
          <p:nvPr/>
        </p:nvSpPr>
        <p:spPr>
          <a:xfrm>
            <a:off x="4572000" y="2438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</a:t>
            </a:r>
            <a:endParaRPr lang="en-US" sz="1600" dirty="0"/>
          </a:p>
        </p:txBody>
      </p:sp>
      <p:sp>
        <p:nvSpPr>
          <p:cNvPr id="219" name="TextBox 218"/>
          <p:cNvSpPr txBox="1"/>
          <p:nvPr/>
        </p:nvSpPr>
        <p:spPr>
          <a:xfrm>
            <a:off x="4800600" y="3352800"/>
            <a:ext cx="60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Yes</a:t>
            </a:r>
            <a:endParaRPr lang="en-US" sz="1600" dirty="0"/>
          </a:p>
        </p:txBody>
      </p:sp>
      <p:sp>
        <p:nvSpPr>
          <p:cNvPr id="222" name="TextBox 221"/>
          <p:cNvSpPr txBox="1"/>
          <p:nvPr/>
        </p:nvSpPr>
        <p:spPr>
          <a:xfrm>
            <a:off x="2895600" y="48006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</a:t>
            </a:r>
            <a:endParaRPr lang="en-US" sz="1600" dirty="0"/>
          </a:p>
        </p:txBody>
      </p:sp>
      <p:sp>
        <p:nvSpPr>
          <p:cNvPr id="223" name="TextBox 222"/>
          <p:cNvSpPr txBox="1"/>
          <p:nvPr/>
        </p:nvSpPr>
        <p:spPr>
          <a:xfrm>
            <a:off x="1066800" y="51816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</a:t>
            </a:r>
            <a:endParaRPr lang="en-US" sz="1600" dirty="0"/>
          </a:p>
        </p:txBody>
      </p:sp>
      <p:sp>
        <p:nvSpPr>
          <p:cNvPr id="224" name="TextBox 223"/>
          <p:cNvSpPr txBox="1"/>
          <p:nvPr/>
        </p:nvSpPr>
        <p:spPr>
          <a:xfrm>
            <a:off x="7620000" y="49530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</a:t>
            </a:r>
            <a:endParaRPr lang="en-US" sz="1600" dirty="0"/>
          </a:p>
        </p:txBody>
      </p:sp>
      <p:sp>
        <p:nvSpPr>
          <p:cNvPr id="225" name="TextBox 224"/>
          <p:cNvSpPr txBox="1"/>
          <p:nvPr/>
        </p:nvSpPr>
        <p:spPr>
          <a:xfrm>
            <a:off x="6400800" y="3352800"/>
            <a:ext cx="60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Yes</a:t>
            </a:r>
            <a:endParaRPr lang="en-US" sz="1600" dirty="0"/>
          </a:p>
        </p:txBody>
      </p:sp>
      <p:sp>
        <p:nvSpPr>
          <p:cNvPr id="226" name="TextBox 225"/>
          <p:cNvSpPr txBox="1"/>
          <p:nvPr/>
        </p:nvSpPr>
        <p:spPr>
          <a:xfrm>
            <a:off x="6477000" y="5715000"/>
            <a:ext cx="60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Yes</a:t>
            </a:r>
            <a:endParaRPr lang="en-US" sz="1600" dirty="0"/>
          </a:p>
        </p:txBody>
      </p:sp>
      <p:sp>
        <p:nvSpPr>
          <p:cNvPr id="227" name="TextBox 226"/>
          <p:cNvSpPr txBox="1"/>
          <p:nvPr/>
        </p:nvSpPr>
        <p:spPr>
          <a:xfrm>
            <a:off x="2971800" y="5791200"/>
            <a:ext cx="60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Yes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Algorithm: Leg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endParaRPr lang="en-US" sz="1200" dirty="0" smtClean="0"/>
          </a:p>
          <a:p>
            <a:pPr>
              <a:buNone/>
            </a:pPr>
            <a:r>
              <a:rPr lang="en-US" dirty="0" smtClean="0"/>
              <a:t>     </a:t>
            </a:r>
          </a:p>
          <a:p>
            <a:pPr>
              <a:buNone/>
            </a:pPr>
            <a:r>
              <a:rPr lang="en-US" sz="1200" dirty="0" smtClean="0"/>
              <a:t>					         </a:t>
            </a:r>
          </a:p>
          <a:p>
            <a:pPr>
              <a:buNone/>
            </a:pPr>
            <a:r>
              <a:rPr lang="en-US" sz="1200" dirty="0" smtClean="0"/>
              <a:t>		</a:t>
            </a:r>
          </a:p>
        </p:txBody>
      </p:sp>
      <p:sp>
        <p:nvSpPr>
          <p:cNvPr id="4" name="Oval 3"/>
          <p:cNvSpPr/>
          <p:nvPr/>
        </p:nvSpPr>
        <p:spPr>
          <a:xfrm>
            <a:off x="1371600" y="1371600"/>
            <a:ext cx="28194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Initialize Variables 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1524000" y="2590800"/>
            <a:ext cx="25146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Sample Accelerometer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1600200" y="3810000"/>
            <a:ext cx="2362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Calculate Magnitude</a:t>
            </a:r>
            <a:endParaRPr lang="en-US" sz="1600" dirty="0"/>
          </a:p>
        </p:txBody>
      </p:sp>
      <p:sp>
        <p:nvSpPr>
          <p:cNvPr id="10" name="Flowchart: Decision 9"/>
          <p:cNvSpPr/>
          <p:nvPr/>
        </p:nvSpPr>
        <p:spPr>
          <a:xfrm>
            <a:off x="1905000" y="4876800"/>
            <a:ext cx="1752600" cy="10668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Mag</a:t>
            </a:r>
            <a:r>
              <a:rPr lang="en-US" sz="1600" dirty="0" smtClean="0"/>
              <a:t> = Static?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5181600" y="1676400"/>
            <a:ext cx="25146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Determine Leg Angle</a:t>
            </a:r>
            <a:endParaRPr lang="en-US" sz="1600" dirty="0"/>
          </a:p>
        </p:txBody>
      </p:sp>
      <p:sp>
        <p:nvSpPr>
          <p:cNvPr id="15" name="Flowchart: Decision 14"/>
          <p:cNvSpPr/>
          <p:nvPr/>
        </p:nvSpPr>
        <p:spPr>
          <a:xfrm>
            <a:off x="5410200" y="2743200"/>
            <a:ext cx="2057400" cy="10668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Angle &gt; 45°</a:t>
            </a:r>
            <a:endParaRPr lang="en-US" sz="1600" dirty="0"/>
          </a:p>
        </p:txBody>
      </p:sp>
      <p:sp>
        <p:nvSpPr>
          <p:cNvPr id="17" name="Rounded Rectangle 16"/>
          <p:cNvSpPr/>
          <p:nvPr/>
        </p:nvSpPr>
        <p:spPr>
          <a:xfrm>
            <a:off x="6629400" y="4648200"/>
            <a:ext cx="16764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HORIZONTAL</a:t>
            </a:r>
            <a:endParaRPr lang="en-US" sz="1600" dirty="0"/>
          </a:p>
        </p:txBody>
      </p:sp>
      <p:cxnSp>
        <p:nvCxnSpPr>
          <p:cNvPr id="21" name="Straight Arrow Connector 20"/>
          <p:cNvCxnSpPr>
            <a:stCxn id="7" idx="2"/>
            <a:endCxn id="8" idx="0"/>
          </p:cNvCxnSpPr>
          <p:nvPr/>
        </p:nvCxnSpPr>
        <p:spPr>
          <a:xfrm rot="5400000">
            <a:off x="2476500" y="35052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2"/>
            <a:endCxn id="10" idx="0"/>
          </p:cNvCxnSpPr>
          <p:nvPr/>
        </p:nvCxnSpPr>
        <p:spPr>
          <a:xfrm rot="5400000">
            <a:off x="2514600" y="46101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4" idx="2"/>
            <a:endCxn id="15" idx="0"/>
          </p:cNvCxnSpPr>
          <p:nvPr/>
        </p:nvCxnSpPr>
        <p:spPr>
          <a:xfrm rot="5400000">
            <a:off x="6172200" y="24765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5" idx="2"/>
            <a:endCxn id="17" idx="0"/>
          </p:cNvCxnSpPr>
          <p:nvPr/>
        </p:nvCxnSpPr>
        <p:spPr>
          <a:xfrm rot="16200000" flipH="1">
            <a:off x="6534150" y="3714750"/>
            <a:ext cx="838200" cy="1028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>
            <a:stCxn id="10" idx="1"/>
          </p:cNvCxnSpPr>
          <p:nvPr/>
        </p:nvCxnSpPr>
        <p:spPr>
          <a:xfrm rot="10800000">
            <a:off x="990600" y="5410200"/>
            <a:ext cx="91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/>
          <p:cNvCxnSpPr>
            <a:stCxn id="4" idx="4"/>
            <a:endCxn id="7" idx="0"/>
          </p:cNvCxnSpPr>
          <p:nvPr/>
        </p:nvCxnSpPr>
        <p:spPr>
          <a:xfrm rot="5400000">
            <a:off x="2514600" y="23241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/>
          <p:cNvCxnSpPr/>
          <p:nvPr/>
        </p:nvCxnSpPr>
        <p:spPr>
          <a:xfrm rot="5400000" flipH="1" flipV="1">
            <a:off x="-266700" y="4152900"/>
            <a:ext cx="2514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Arrow Connector 204"/>
          <p:cNvCxnSpPr>
            <a:endCxn id="7" idx="1"/>
          </p:cNvCxnSpPr>
          <p:nvPr/>
        </p:nvCxnSpPr>
        <p:spPr>
          <a:xfrm>
            <a:off x="990600" y="28956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/>
          <p:cNvSpPr txBox="1"/>
          <p:nvPr/>
        </p:nvSpPr>
        <p:spPr>
          <a:xfrm>
            <a:off x="3810000" y="4876800"/>
            <a:ext cx="60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Yes</a:t>
            </a:r>
            <a:endParaRPr lang="en-US" sz="1600" dirty="0"/>
          </a:p>
        </p:txBody>
      </p:sp>
      <p:sp>
        <p:nvSpPr>
          <p:cNvPr id="53" name="Rounded Rectangle 52"/>
          <p:cNvSpPr/>
          <p:nvPr/>
        </p:nvSpPr>
        <p:spPr>
          <a:xfrm>
            <a:off x="4648200" y="4648200"/>
            <a:ext cx="1524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VERTICAL</a:t>
            </a:r>
            <a:endParaRPr lang="en-US" sz="1600" dirty="0"/>
          </a:p>
        </p:txBody>
      </p:sp>
      <p:cxnSp>
        <p:nvCxnSpPr>
          <p:cNvPr id="60" name="Straight Arrow Connector 59"/>
          <p:cNvCxnSpPr>
            <a:stCxn id="15" idx="2"/>
            <a:endCxn id="53" idx="0"/>
          </p:cNvCxnSpPr>
          <p:nvPr/>
        </p:nvCxnSpPr>
        <p:spPr>
          <a:xfrm rot="5400000">
            <a:off x="5505450" y="3714750"/>
            <a:ext cx="838200" cy="1028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53" idx="2"/>
          </p:cNvCxnSpPr>
          <p:nvPr/>
        </p:nvCxnSpPr>
        <p:spPr>
          <a:xfrm rot="5400000">
            <a:off x="5257800" y="53340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stCxn id="17" idx="2"/>
          </p:cNvCxnSpPr>
          <p:nvPr/>
        </p:nvCxnSpPr>
        <p:spPr>
          <a:xfrm rot="5400000">
            <a:off x="7315200" y="53340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5410200" y="5486400"/>
            <a:ext cx="2057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5400000">
            <a:off x="6286500" y="5676900"/>
            <a:ext cx="38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10800000">
            <a:off x="4495800" y="5867400"/>
            <a:ext cx="1981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rot="5400000" flipH="1" flipV="1">
            <a:off x="3009900" y="4381500"/>
            <a:ext cx="2971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endCxn id="7" idx="3"/>
          </p:cNvCxnSpPr>
          <p:nvPr/>
        </p:nvCxnSpPr>
        <p:spPr>
          <a:xfrm rot="10800000">
            <a:off x="4038600" y="28956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10" idx="3"/>
            <a:endCxn id="14" idx="1"/>
          </p:cNvCxnSpPr>
          <p:nvPr/>
        </p:nvCxnSpPr>
        <p:spPr>
          <a:xfrm flipV="1">
            <a:off x="3657600" y="1943100"/>
            <a:ext cx="1524000" cy="3467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5486400" y="3962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</a:t>
            </a:r>
            <a:endParaRPr lang="en-US" sz="1600" dirty="0"/>
          </a:p>
        </p:txBody>
      </p:sp>
      <p:sp>
        <p:nvSpPr>
          <p:cNvPr id="97" name="TextBox 96"/>
          <p:cNvSpPr txBox="1"/>
          <p:nvPr/>
        </p:nvSpPr>
        <p:spPr>
          <a:xfrm>
            <a:off x="1219200" y="5105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</a:t>
            </a:r>
            <a:endParaRPr lang="en-US" sz="1600" dirty="0"/>
          </a:p>
        </p:txBody>
      </p:sp>
      <p:sp>
        <p:nvSpPr>
          <p:cNvPr id="98" name="TextBox 97"/>
          <p:cNvSpPr txBox="1"/>
          <p:nvPr/>
        </p:nvSpPr>
        <p:spPr>
          <a:xfrm>
            <a:off x="6858000" y="3962400"/>
            <a:ext cx="60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Yes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USB/PC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3048000" y="1295400"/>
            <a:ext cx="32004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Initialize USB Port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429000" y="3505200"/>
            <a:ext cx="24384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Data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429000" y="4495800"/>
            <a:ext cx="24384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Send Data To PC</a:t>
            </a:r>
          </a:p>
        </p:txBody>
      </p:sp>
      <p:cxnSp>
        <p:nvCxnSpPr>
          <p:cNvPr id="35" name="Straight Arrow Connector 34"/>
          <p:cNvCxnSpPr>
            <a:stCxn id="13" idx="2"/>
            <a:endCxn id="17" idx="0"/>
          </p:cNvCxnSpPr>
          <p:nvPr/>
        </p:nvCxnSpPr>
        <p:spPr>
          <a:xfrm rot="5400000">
            <a:off x="4457700" y="43053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/>
        </p:nvSpPr>
        <p:spPr>
          <a:xfrm>
            <a:off x="3429000" y="2514600"/>
            <a:ext cx="24384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Wait For Data</a:t>
            </a:r>
            <a:endParaRPr lang="en-US" dirty="0"/>
          </a:p>
        </p:txBody>
      </p:sp>
      <p:cxnSp>
        <p:nvCxnSpPr>
          <p:cNvPr id="41" name="Straight Arrow Connector 40"/>
          <p:cNvCxnSpPr>
            <a:stCxn id="4" idx="4"/>
            <a:endCxn id="39" idx="0"/>
          </p:cNvCxnSpPr>
          <p:nvPr/>
        </p:nvCxnSpPr>
        <p:spPr>
          <a:xfrm rot="5400000">
            <a:off x="4457700" y="23241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9" idx="2"/>
            <a:endCxn id="13" idx="0"/>
          </p:cNvCxnSpPr>
          <p:nvPr/>
        </p:nvCxnSpPr>
        <p:spPr>
          <a:xfrm rot="5400000">
            <a:off x="4457700" y="33147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7" idx="1"/>
          </p:cNvCxnSpPr>
          <p:nvPr/>
        </p:nvCxnSpPr>
        <p:spPr>
          <a:xfrm rot="10800000">
            <a:off x="2514600" y="4800600"/>
            <a:ext cx="91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 flipH="1" flipV="1">
            <a:off x="1524000" y="3810000"/>
            <a:ext cx="1981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endCxn id="39" idx="1"/>
          </p:cNvCxnSpPr>
          <p:nvPr/>
        </p:nvCxnSpPr>
        <p:spPr>
          <a:xfrm>
            <a:off x="2514600" y="2819400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Algorithm: PC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endParaRPr lang="en-US" sz="1200" dirty="0" smtClean="0"/>
          </a:p>
          <a:p>
            <a:pPr>
              <a:buNone/>
            </a:pPr>
            <a:r>
              <a:rPr lang="en-US" dirty="0" smtClean="0"/>
              <a:t>     </a:t>
            </a:r>
          </a:p>
          <a:p>
            <a:pPr>
              <a:buNone/>
            </a:pPr>
            <a:r>
              <a:rPr lang="en-US" sz="1200" dirty="0" smtClean="0"/>
              <a:t>					         </a:t>
            </a:r>
          </a:p>
          <a:p>
            <a:pPr>
              <a:buNone/>
            </a:pPr>
            <a:r>
              <a:rPr lang="en-US" sz="1200" dirty="0" smtClean="0"/>
              <a:t>		</a:t>
            </a:r>
          </a:p>
        </p:txBody>
      </p:sp>
      <p:sp>
        <p:nvSpPr>
          <p:cNvPr id="4" name="Oval 3"/>
          <p:cNvSpPr/>
          <p:nvPr/>
        </p:nvSpPr>
        <p:spPr>
          <a:xfrm>
            <a:off x="3200400" y="990600"/>
            <a:ext cx="28194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Initialize Variables </a:t>
            </a:r>
            <a:endParaRPr lang="en-US" sz="1600" dirty="0"/>
          </a:p>
        </p:txBody>
      </p:sp>
      <p:sp>
        <p:nvSpPr>
          <p:cNvPr id="10" name="Flowchart: Decision 9"/>
          <p:cNvSpPr/>
          <p:nvPr/>
        </p:nvSpPr>
        <p:spPr>
          <a:xfrm>
            <a:off x="3352800" y="2209800"/>
            <a:ext cx="2514600" cy="10668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Chest Fall?</a:t>
            </a:r>
            <a:endParaRPr lang="en-US" sz="1600" dirty="0"/>
          </a:p>
        </p:txBody>
      </p:sp>
      <p:sp>
        <p:nvSpPr>
          <p:cNvPr id="225" name="TextBox 224"/>
          <p:cNvSpPr txBox="1"/>
          <p:nvPr/>
        </p:nvSpPr>
        <p:spPr>
          <a:xfrm>
            <a:off x="4572000" y="3276600"/>
            <a:ext cx="60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Yes</a:t>
            </a:r>
            <a:endParaRPr lang="en-US" sz="1600" dirty="0"/>
          </a:p>
        </p:txBody>
      </p:sp>
      <p:sp>
        <p:nvSpPr>
          <p:cNvPr id="96" name="TextBox 95"/>
          <p:cNvSpPr txBox="1"/>
          <p:nvPr/>
        </p:nvSpPr>
        <p:spPr>
          <a:xfrm>
            <a:off x="4572000" y="4919246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Horizontal</a:t>
            </a:r>
            <a:endParaRPr lang="en-US" sz="1600" dirty="0"/>
          </a:p>
        </p:txBody>
      </p:sp>
      <p:sp>
        <p:nvSpPr>
          <p:cNvPr id="97" name="TextBox 96"/>
          <p:cNvSpPr txBox="1"/>
          <p:nvPr/>
        </p:nvSpPr>
        <p:spPr>
          <a:xfrm>
            <a:off x="2819400" y="2438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</a:t>
            </a:r>
            <a:endParaRPr lang="en-US" sz="1600" dirty="0"/>
          </a:p>
        </p:txBody>
      </p:sp>
      <p:sp>
        <p:nvSpPr>
          <p:cNvPr id="98" name="TextBox 97"/>
          <p:cNvSpPr txBox="1"/>
          <p:nvPr/>
        </p:nvSpPr>
        <p:spPr>
          <a:xfrm>
            <a:off x="1066800" y="3962400"/>
            <a:ext cx="99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Vertical</a:t>
            </a:r>
            <a:endParaRPr lang="en-US" sz="1600" dirty="0"/>
          </a:p>
        </p:txBody>
      </p:sp>
      <p:sp>
        <p:nvSpPr>
          <p:cNvPr id="42" name="Flowchart: Decision 41"/>
          <p:cNvSpPr/>
          <p:nvPr/>
        </p:nvSpPr>
        <p:spPr>
          <a:xfrm>
            <a:off x="2057400" y="3657600"/>
            <a:ext cx="5105400" cy="12192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Leg Vertical/Horizontal?</a:t>
            </a:r>
            <a:endParaRPr lang="en-US" sz="1600" dirty="0"/>
          </a:p>
        </p:txBody>
      </p:sp>
      <p:cxnSp>
        <p:nvCxnSpPr>
          <p:cNvPr id="44" name="Straight Arrow Connector 43"/>
          <p:cNvCxnSpPr>
            <a:stCxn id="10" idx="2"/>
            <a:endCxn id="42" idx="0"/>
          </p:cNvCxnSpPr>
          <p:nvPr/>
        </p:nvCxnSpPr>
        <p:spPr>
          <a:xfrm rot="5400000">
            <a:off x="4419600" y="34671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stCxn id="4" idx="4"/>
            <a:endCxn id="10" idx="0"/>
          </p:cNvCxnSpPr>
          <p:nvPr/>
        </p:nvCxnSpPr>
        <p:spPr>
          <a:xfrm rot="5400000">
            <a:off x="4343400" y="19431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ounded Rectangle 65"/>
          <p:cNvSpPr/>
          <p:nvPr/>
        </p:nvSpPr>
        <p:spPr>
          <a:xfrm>
            <a:off x="3886200" y="5410200"/>
            <a:ext cx="1447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FALL!!</a:t>
            </a:r>
            <a:endParaRPr lang="en-US" sz="1600" dirty="0"/>
          </a:p>
        </p:txBody>
      </p:sp>
      <p:cxnSp>
        <p:nvCxnSpPr>
          <p:cNvPr id="68" name="Straight Arrow Connector 67"/>
          <p:cNvCxnSpPr>
            <a:stCxn id="42" idx="2"/>
            <a:endCxn id="66" idx="0"/>
          </p:cNvCxnSpPr>
          <p:nvPr/>
        </p:nvCxnSpPr>
        <p:spPr>
          <a:xfrm rot="5400000">
            <a:off x="4343400" y="51435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0" idx="1"/>
          </p:cNvCxnSpPr>
          <p:nvPr/>
        </p:nvCxnSpPr>
        <p:spPr>
          <a:xfrm rot="10800000">
            <a:off x="2743200" y="27432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5400000" flipH="1" flipV="1">
            <a:off x="2362200" y="2362200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2743200" y="19812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42" idx="1"/>
          </p:cNvCxnSpPr>
          <p:nvPr/>
        </p:nvCxnSpPr>
        <p:spPr>
          <a:xfrm rot="10800000">
            <a:off x="1066800" y="4267200"/>
            <a:ext cx="99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rot="5400000" flipH="1" flipV="1">
            <a:off x="-152400" y="3048000"/>
            <a:ext cx="243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>
            <a:off x="1066800" y="1827212"/>
            <a:ext cx="3581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&amp;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 Falls</a:t>
            </a:r>
          </a:p>
          <a:p>
            <a:pPr lvl="2"/>
            <a:r>
              <a:rPr lang="en-US" dirty="0" smtClean="0"/>
              <a:t>Walking</a:t>
            </a:r>
          </a:p>
          <a:p>
            <a:pPr lvl="2"/>
            <a:r>
              <a:rPr lang="en-US" dirty="0" smtClean="0"/>
              <a:t>Going up or down stairs</a:t>
            </a:r>
          </a:p>
          <a:p>
            <a:pPr lvl="2"/>
            <a:r>
              <a:rPr lang="en-US" dirty="0" smtClean="0"/>
              <a:t>Jumping</a:t>
            </a:r>
          </a:p>
          <a:p>
            <a:pPr lvl="2"/>
            <a:r>
              <a:rPr lang="en-US" dirty="0" smtClean="0"/>
              <a:t>Sitting down or standing up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Fall</a:t>
            </a:r>
          </a:p>
          <a:p>
            <a:pPr lvl="2"/>
            <a:r>
              <a:rPr lang="en-US" dirty="0" smtClean="0"/>
              <a:t>Expected</a:t>
            </a:r>
          </a:p>
          <a:p>
            <a:pPr lvl="2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Encountered &amp; </a:t>
            </a:r>
            <a:br>
              <a:rPr lang="en-US" dirty="0" smtClean="0"/>
            </a:br>
            <a:r>
              <a:rPr lang="en-US" dirty="0" smtClean="0"/>
              <a:t>Lessons Learned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Everything takes longer than expected</a:t>
            </a:r>
          </a:p>
          <a:p>
            <a:pPr lvl="3"/>
            <a:r>
              <a:rPr lang="en-US" dirty="0" smtClean="0"/>
              <a:t>Broken PIC</a:t>
            </a:r>
          </a:p>
          <a:p>
            <a:pPr lvl="3"/>
            <a:r>
              <a:rPr lang="en-US" dirty="0" smtClean="0"/>
              <a:t>Wireless communication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Sensors need calibration</a:t>
            </a:r>
          </a:p>
          <a:p>
            <a:pPr lvl="3"/>
            <a:r>
              <a:rPr lang="en-US" dirty="0" smtClean="0"/>
              <a:t>Accelerometers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Initial planning stages are crucial</a:t>
            </a:r>
          </a:p>
          <a:p>
            <a:pPr lvl="3"/>
            <a:r>
              <a:rPr lang="en-US" dirty="0" smtClean="0"/>
              <a:t>Research</a:t>
            </a:r>
          </a:p>
          <a:p>
            <a:pPr lvl="3"/>
            <a:r>
              <a:rPr lang="en-US" dirty="0" smtClean="0"/>
              <a:t>Component selection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Double check all work</a:t>
            </a:r>
          </a:p>
          <a:p>
            <a:pPr lvl="3"/>
            <a:r>
              <a:rPr lang="en-US" dirty="0" smtClean="0"/>
              <a:t>PCB layouts</a:t>
            </a:r>
          </a:p>
          <a:p>
            <a:pPr lvl="3"/>
            <a:r>
              <a:rPr lang="en-US" dirty="0" smtClean="0"/>
              <a:t>Pin diagrams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457200" y="914400"/>
          <a:ext cx="8001000" cy="4674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1600200"/>
                <a:gridCol w="1600200"/>
                <a:gridCol w="1600200"/>
                <a:gridCol w="1600200"/>
              </a:tblGrid>
              <a:tr h="25997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Part Number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Cost per unit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Quantity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Cost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Microchip Microprocessor(DIP)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PIC18F46J50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15.56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Microchip Microprocessor(SSOP)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PIC18F46J50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12.56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Accelerometer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MMA7340L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17.4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Microchip Transeiver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MRF24J40MA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29.85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Pic Kit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49.99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49.99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IC USB TO SERIAL UART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FT232RL 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2.65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BATTERY LITHIUM 3.1V RECHARGE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MS920SE-FL27E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8.2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Resistors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Varies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2.13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Enclosure Node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10.66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Enclosure Gateway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5.33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Capapicitors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Varies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3.35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CRYSTAL 20 MHZ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425F35B020M0000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10.71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USB to USB Cord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AK670/2-1-R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4.14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USB Connector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AU-Y1005-2-R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2.14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PCBs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</a:t>
                      </a:r>
                    </a:p>
                  </a:txBody>
                  <a:tcPr marL="9525" marR="9525" marT="9525" marB="0" anchor="b"/>
                </a:tc>
              </a:tr>
              <a:tr h="25997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273.67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Transceiver Range</a:t>
            </a:r>
          </a:p>
          <a:p>
            <a:endParaRPr lang="en-US" dirty="0" smtClean="0"/>
          </a:p>
          <a:p>
            <a:r>
              <a:rPr lang="en-US" dirty="0" smtClean="0"/>
              <a:t>Power Consumption</a:t>
            </a:r>
          </a:p>
          <a:p>
            <a:pPr lvl="1"/>
            <a:r>
              <a:rPr lang="en-US" dirty="0" smtClean="0"/>
              <a:t>Transceiver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Smaller Nodes</a:t>
            </a:r>
          </a:p>
          <a:p>
            <a:endParaRPr lang="en-US" dirty="0" smtClean="0"/>
          </a:p>
          <a:p>
            <a:r>
              <a:rPr lang="en-US" dirty="0" smtClean="0"/>
              <a:t>Added Features</a:t>
            </a:r>
          </a:p>
          <a:p>
            <a:pPr lvl="1"/>
            <a:r>
              <a:rPr lang="en-US" dirty="0" smtClean="0"/>
              <a:t>Health Monitoring</a:t>
            </a:r>
          </a:p>
          <a:p>
            <a:pPr lvl="1"/>
            <a:r>
              <a:rPr lang="en-US" dirty="0" smtClean="0"/>
              <a:t>Gate Detection &amp; Prediction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We sampled accelerometer data with our PIC</a:t>
            </a:r>
          </a:p>
          <a:p>
            <a:pPr lvl="3"/>
            <a:r>
              <a:rPr lang="en-US" dirty="0" smtClean="0"/>
              <a:t>Completely Worked 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Our algorithms were able to determine a fall</a:t>
            </a:r>
          </a:p>
          <a:p>
            <a:pPr lvl="3"/>
            <a:r>
              <a:rPr lang="en-US" dirty="0" smtClean="0"/>
              <a:t>Completely Worked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We wirelessly sent data to Gateway</a:t>
            </a:r>
          </a:p>
          <a:p>
            <a:pPr lvl="3"/>
            <a:r>
              <a:rPr lang="en-US" dirty="0" smtClean="0"/>
              <a:t>Completely Worked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We sent data to a PC through a USB Port</a:t>
            </a:r>
          </a:p>
          <a:p>
            <a:pPr lvl="3"/>
            <a:r>
              <a:rPr lang="en-US" dirty="0" smtClean="0"/>
              <a:t>Completely Worked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u="sng" dirty="0" smtClean="0"/>
              <a:t>Problem</a:t>
            </a:r>
            <a:r>
              <a:rPr lang="en-US" dirty="0" smtClean="0"/>
              <a:t>: To develop  a device consisting  of two wireless nodes and a gateway that will measure body orientation and tell if the person has fallen.</a:t>
            </a:r>
          </a:p>
          <a:p>
            <a:endParaRPr lang="en-US" dirty="0" smtClean="0"/>
          </a:p>
          <a:p>
            <a:r>
              <a:rPr lang="en-US" u="sng" dirty="0" smtClean="0"/>
              <a:t>Why</a:t>
            </a:r>
            <a:r>
              <a:rPr lang="en-US" dirty="0" smtClean="0"/>
              <a:t>: This device will make it possible for elderly or disabled people who live at home to live in a considerably safer environment.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Uses two nodes, with one placed on the chest and one on the leg</a:t>
            </a:r>
          </a:p>
          <a:p>
            <a:pPr lvl="0"/>
            <a:r>
              <a:rPr lang="en-US" dirty="0" smtClean="0"/>
              <a:t>Nodes communicate wirelessly </a:t>
            </a:r>
          </a:p>
          <a:p>
            <a:r>
              <a:rPr lang="en-US" dirty="0" smtClean="0"/>
              <a:t>Nodes should be battery powered</a:t>
            </a:r>
          </a:p>
          <a:p>
            <a:r>
              <a:rPr lang="en-US" dirty="0" smtClean="0"/>
              <a:t>Nodes should be able to determine body orientation using accelerometer readings</a:t>
            </a:r>
          </a:p>
          <a:p>
            <a:pPr lvl="0"/>
            <a:r>
              <a:rPr lang="en-US" dirty="0" smtClean="0"/>
              <a:t>A gateway should communicate with a PC through a USB port</a:t>
            </a:r>
          </a:p>
          <a:p>
            <a:pPr lvl="0"/>
            <a:r>
              <a:rPr lang="en-US" dirty="0" smtClean="0"/>
              <a:t>An algorithm on the PC should be able to determine if a fall occurs</a:t>
            </a:r>
          </a:p>
          <a:p>
            <a:pPr lvl="0"/>
            <a:r>
              <a:rPr lang="en-US" dirty="0" smtClean="0"/>
              <a:t>An alert should be issued if person falls</a:t>
            </a:r>
          </a:p>
          <a:p>
            <a:pPr lvl="0"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Content</a:t>
            </a:r>
            <a:br>
              <a:rPr lang="en-US" dirty="0" smtClean="0"/>
            </a:br>
            <a:r>
              <a:rPr lang="en-US" sz="2800" dirty="0" smtClean="0"/>
              <a:t>Gateway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994" y="1600200"/>
            <a:ext cx="6578012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Gateway</a:t>
            </a:r>
            <a:endParaRPr lang="en-US" dirty="0"/>
          </a:p>
        </p:txBody>
      </p:sp>
      <p:pic>
        <p:nvPicPr>
          <p:cNvPr id="1030" name="Picture 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8775" y="2729300"/>
            <a:ext cx="3304000" cy="3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 descr="P:\SD0916\photos\HPIM055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966357"/>
            <a:ext cx="3657600" cy="2677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Node</a:t>
            </a:r>
            <a:endParaRPr lang="en-US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8626" y="1600200"/>
            <a:ext cx="402474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Node</a:t>
            </a:r>
            <a:endParaRPr lang="en-US" dirty="0"/>
          </a:p>
        </p:txBody>
      </p:sp>
      <p:pic>
        <p:nvPicPr>
          <p:cNvPr id="2050" name="Picture 2" descr="P:\SD0916\photos\HPIM055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547257"/>
            <a:ext cx="3657600" cy="2677886"/>
          </a:xfrm>
          <a:prstGeom prst="rect">
            <a:avLst/>
          </a:prstGeom>
          <a:noFill/>
        </p:spPr>
      </p:pic>
      <p:pic>
        <p:nvPicPr>
          <p:cNvPr id="2057" name="Picture 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2812" y="2538412"/>
            <a:ext cx="275272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uBalance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en-US" dirty="0" smtClean="0"/>
              <a:t>Gateway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Node</a:t>
            </a:r>
            <a:endParaRPr lang="en-US" dirty="0"/>
          </a:p>
        </p:txBody>
      </p:sp>
      <p:pic>
        <p:nvPicPr>
          <p:cNvPr id="3074" name="Picture 2" descr="P:\SD0916\photos\HPIM054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966357"/>
            <a:ext cx="3657600" cy="2677886"/>
          </a:xfrm>
          <a:prstGeom prst="rect">
            <a:avLst/>
          </a:prstGeom>
          <a:noFill/>
        </p:spPr>
      </p:pic>
      <p:pic>
        <p:nvPicPr>
          <p:cNvPr id="3076" name="Picture 4" descr="P:\SD0916\photos\HPIM056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2904" y="2967038"/>
            <a:ext cx="3655741" cy="2676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Terminal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2133600"/>
            <a:ext cx="2914286" cy="265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582</TotalTime>
  <Words>477</Words>
  <Application>Microsoft Office PowerPoint</Application>
  <PresentationFormat>On-screen Show (4:3)</PresentationFormat>
  <Paragraphs>243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Oriel</vt:lpstr>
      <vt:lpstr>UBalance</vt:lpstr>
      <vt:lpstr>Introduction</vt:lpstr>
      <vt:lpstr>Requirements</vt:lpstr>
      <vt:lpstr>Technical Content Gateway</vt:lpstr>
      <vt:lpstr>Gateway</vt:lpstr>
      <vt:lpstr>Node</vt:lpstr>
      <vt:lpstr>Node</vt:lpstr>
      <vt:lpstr>uBalance</vt:lpstr>
      <vt:lpstr>Terminal</vt:lpstr>
      <vt:lpstr>Wireless Communication</vt:lpstr>
      <vt:lpstr>Algorithm: Chest</vt:lpstr>
      <vt:lpstr>Algorithm: Leg</vt:lpstr>
      <vt:lpstr>USB/PC</vt:lpstr>
      <vt:lpstr>Algorithm: PC</vt:lpstr>
      <vt:lpstr>Testing &amp; Evaluation</vt:lpstr>
      <vt:lpstr>Problems Encountered &amp;  Lessons Learned </vt:lpstr>
      <vt:lpstr>Budget</vt:lpstr>
      <vt:lpstr>Future Work</vt:lpstr>
      <vt:lpstr>Summary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UBalance</dc:title>
  <dc:creator>scott.barber</dc:creator>
  <cp:lastModifiedBy>matthew.bruns</cp:lastModifiedBy>
  <cp:revision>75</cp:revision>
  <dcterms:created xsi:type="dcterms:W3CDTF">2009-12-08T23:06:47Z</dcterms:created>
  <dcterms:modified xsi:type="dcterms:W3CDTF">2010-05-04T16:46:15Z</dcterms:modified>
</cp:coreProperties>
</file>